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5" r:id="rId2"/>
    <p:sldId id="301" r:id="rId3"/>
    <p:sldId id="322" r:id="rId4"/>
    <p:sldId id="323" r:id="rId5"/>
    <p:sldId id="320" r:id="rId6"/>
    <p:sldId id="302" r:id="rId7"/>
    <p:sldId id="304" r:id="rId8"/>
    <p:sldId id="311" r:id="rId9"/>
    <p:sldId id="305" r:id="rId10"/>
    <p:sldId id="306" r:id="rId11"/>
    <p:sldId id="307" r:id="rId12"/>
    <p:sldId id="312" r:id="rId13"/>
    <p:sldId id="308" r:id="rId14"/>
    <p:sldId id="310" r:id="rId15"/>
    <p:sldId id="313" r:id="rId16"/>
    <p:sldId id="314" r:id="rId17"/>
    <p:sldId id="315" r:id="rId18"/>
    <p:sldId id="317" r:id="rId19"/>
    <p:sldId id="318" r:id="rId20"/>
    <p:sldId id="319" r:id="rId21"/>
    <p:sldId id="28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176" y="1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C5A08-91EC-C842-A0FF-73C66C260230}" type="datetimeFigureOut">
              <a:rPr lang="en-US" smtClean="0"/>
              <a:t>4/19/16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097E9-9E76-D14A-BAF6-C13838E3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247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4BC26-BC2D-0742-8C16-15D9D8AA0D57}" type="datetimeFigureOut">
              <a:rPr lang="en-US" smtClean="0"/>
              <a:t>4/19/16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D9992-8115-0143-92D9-6CA8478A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830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BE2E-39AA-8343-9F87-E0EEBEB5EFEE}" type="datetime1">
              <a:rPr lang="x-none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2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AABA-453B-B34A-8C72-6710F9A8F333}" type="datetime1">
              <a:rPr lang="x-none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8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F388-41EA-534F-9473-8B38A509CAB8}" type="datetime1">
              <a:rPr lang="x-none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3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88319-F2BD-FA4E-BC9E-8936D7D9E1D9}" type="datetime1">
              <a:rPr lang="x-none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7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9E49-9E4C-6740-B82E-11FD2C7BC1C8}" type="datetime1">
              <a:rPr lang="x-none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1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713-4E0D-F84F-89D0-92309128C833}" type="datetime1">
              <a:rPr lang="x-none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85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78EA-49B4-F345-A39A-B5929B7C9F52}" type="datetime1">
              <a:rPr lang="x-none" smtClean="0"/>
              <a:t>4/19/16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9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B259E-5426-C947-A1F0-8578BE17443C}" type="datetime1">
              <a:rPr lang="x-none" smtClean="0"/>
              <a:t>4/19/16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1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9036D-E797-8B43-9F8F-4851589C48FE}" type="datetime1">
              <a:rPr lang="x-none" smtClean="0"/>
              <a:t>4/19/16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E44BF-E12B-A148-BF40-1CA90E0E8CEE}" type="datetime1">
              <a:rPr lang="x-none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5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3464-7159-F74B-8E5F-D84507D7633A}" type="datetime1">
              <a:rPr lang="x-none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1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98958-FF00-EF49-BB40-E07C56497613}" type="datetime1">
              <a:rPr lang="x-none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2CD35-B25E-284C-9B1D-A7FE45553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6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399288" y="2179947"/>
            <a:ext cx="8866188" cy="1470025"/>
          </a:xfrm>
        </p:spPr>
        <p:txBody>
          <a:bodyPr/>
          <a:lstStyle/>
          <a:p>
            <a:r>
              <a:rPr lang="en-US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Managing Real-Time Media Flows through a Flow State Exchange</a:t>
            </a:r>
            <a:endParaRPr lang="en-US" b="1" dirty="0" smtClean="0">
              <a:solidFill>
                <a:srgbClr val="F79646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41758" y="3980557"/>
            <a:ext cx="7330671" cy="1752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de-DE" sz="2400" b="1" i="1" u="sng" dirty="0" err="1" smtClean="0">
                <a:solidFill>
                  <a:schemeClr val="tx1"/>
                </a:solidFill>
              </a:rPr>
              <a:t>Safiqul</a:t>
            </a:r>
            <a:r>
              <a:rPr lang="de-DE" sz="2400" b="1" i="1" u="sng" dirty="0" smtClean="0">
                <a:solidFill>
                  <a:schemeClr val="tx1"/>
                </a:solidFill>
              </a:rPr>
              <a:t> Islam</a:t>
            </a:r>
            <a:r>
              <a:rPr lang="de-DE" sz="2400" i="1" dirty="0" smtClean="0">
                <a:solidFill>
                  <a:schemeClr val="tx1"/>
                </a:solidFill>
              </a:rPr>
              <a:t>, Michael </a:t>
            </a:r>
            <a:r>
              <a:rPr lang="de-DE" sz="2400" i="1" dirty="0" err="1" smtClean="0">
                <a:solidFill>
                  <a:schemeClr val="tx1"/>
                </a:solidFill>
              </a:rPr>
              <a:t>Welzl</a:t>
            </a:r>
            <a:r>
              <a:rPr lang="de-DE" sz="2400" i="1" dirty="0" smtClean="0">
                <a:solidFill>
                  <a:schemeClr val="tx1"/>
                </a:solidFill>
              </a:rPr>
              <a:t>, David Hayes, Stein </a:t>
            </a:r>
            <a:r>
              <a:rPr lang="de-DE" sz="2400" i="1" dirty="0" err="1" smtClean="0">
                <a:solidFill>
                  <a:schemeClr val="tx1"/>
                </a:solidFill>
              </a:rPr>
              <a:t>Gjessing</a:t>
            </a:r>
            <a:endParaRPr lang="de-DE" sz="2400" i="1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de-DE" sz="2400" i="1" dirty="0" smtClean="0">
                <a:solidFill>
                  <a:schemeClr val="tx1"/>
                </a:solidFill>
              </a:rPr>
              <a:t>	Networks </a:t>
            </a:r>
            <a:r>
              <a:rPr lang="de-DE" sz="2400" i="1" dirty="0" err="1" smtClean="0">
                <a:solidFill>
                  <a:schemeClr val="tx1"/>
                </a:solidFill>
              </a:rPr>
              <a:t>and</a:t>
            </a:r>
            <a:r>
              <a:rPr lang="de-DE" sz="2400" i="1" dirty="0" smtClean="0">
                <a:solidFill>
                  <a:schemeClr val="tx1"/>
                </a:solidFill>
              </a:rPr>
              <a:t> Distributed Systems Group</a:t>
            </a:r>
          </a:p>
          <a:p>
            <a:pPr>
              <a:defRPr/>
            </a:pPr>
            <a:r>
              <a:rPr lang="de-DE" sz="2400" i="1" dirty="0" smtClean="0">
                <a:solidFill>
                  <a:schemeClr val="tx1"/>
                </a:solidFill>
              </a:rPr>
              <a:t>Department </a:t>
            </a:r>
            <a:r>
              <a:rPr lang="de-DE" sz="2400" i="1" dirty="0" err="1" smtClean="0">
                <a:solidFill>
                  <a:schemeClr val="tx1"/>
                </a:solidFill>
              </a:rPr>
              <a:t>of</a:t>
            </a:r>
            <a:r>
              <a:rPr lang="de-DE" sz="2400" i="1" dirty="0" smtClean="0">
                <a:solidFill>
                  <a:schemeClr val="tx1"/>
                </a:solidFill>
              </a:rPr>
              <a:t> </a:t>
            </a:r>
            <a:r>
              <a:rPr lang="de-DE" sz="2400" i="1" dirty="0" err="1" smtClean="0">
                <a:solidFill>
                  <a:schemeClr val="tx1"/>
                </a:solidFill>
              </a:rPr>
              <a:t>Informatics</a:t>
            </a:r>
            <a:endParaRPr lang="de-DE" sz="2400" i="1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de-DE" sz="2400" i="1" dirty="0" smtClean="0">
                <a:solidFill>
                  <a:schemeClr val="tx1"/>
                </a:solidFill>
              </a:rPr>
              <a:t>	University </a:t>
            </a:r>
            <a:r>
              <a:rPr lang="de-DE" sz="2400" i="1" dirty="0" err="1" smtClean="0">
                <a:solidFill>
                  <a:schemeClr val="tx1"/>
                </a:solidFill>
              </a:rPr>
              <a:t>of</a:t>
            </a:r>
            <a:r>
              <a:rPr lang="de-DE" sz="2400" i="1" dirty="0" smtClean="0">
                <a:solidFill>
                  <a:schemeClr val="tx1"/>
                </a:solidFill>
              </a:rPr>
              <a:t> Oslo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4D3A6-D6AC-2D4C-9CE4-5F65BBCE935C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095" y="94424"/>
            <a:ext cx="1464668" cy="1464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6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Why Passive version doesn’t always work?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…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92" y="2609088"/>
            <a:ext cx="6794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3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Adaptation of the algorithm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…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Adaptation of the algorithm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41" y="1977781"/>
            <a:ext cx="5838092" cy="43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8" y="3936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Simulation Testbed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695" y="1272014"/>
            <a:ext cx="8229600" cy="4525963"/>
          </a:xfrm>
        </p:spPr>
        <p:txBody>
          <a:bodyPr/>
          <a:lstStyle/>
          <a:p>
            <a:r>
              <a:rPr lang="is-IS" sz="2000" dirty="0" smtClean="0"/>
              <a:t>Implemented the mechanism in both Chromium Browser and ns-2</a:t>
            </a:r>
          </a:p>
          <a:p>
            <a:r>
              <a:rPr lang="is-IS" sz="2000" dirty="0" smtClean="0"/>
              <a:t>Actual tests and media characteristics are hard to predict</a:t>
            </a:r>
          </a:p>
          <a:p>
            <a:pPr lvl="1"/>
            <a:r>
              <a:rPr lang="is-IS" sz="1800" dirty="0" smtClean="0"/>
              <a:t>IETF RMCAT group prepared a number of test-cases</a:t>
            </a:r>
          </a:p>
          <a:p>
            <a:pPr lvl="2"/>
            <a:r>
              <a:rPr lang="is-IS" sz="1400" dirty="0" smtClean="0"/>
              <a:t>Dumbbell topology</a:t>
            </a:r>
          </a:p>
          <a:p>
            <a:pPr lvl="2"/>
            <a:r>
              <a:rPr lang="is-IS" sz="1400" dirty="0" smtClean="0"/>
              <a:t>With a bottleneck queue of 300ms</a:t>
            </a:r>
          </a:p>
          <a:p>
            <a:pPr lvl="2"/>
            <a:r>
              <a:rPr lang="is-IS" sz="1400" dirty="0" smtClean="0"/>
              <a:t>We show two pertinent test cases: Round-trip time fairness and media pause and resume</a:t>
            </a:r>
          </a:p>
          <a:p>
            <a:pPr lvl="1"/>
            <a:r>
              <a:rPr lang="is-IS" sz="1400" dirty="0" smtClean="0"/>
              <a:t>Prioritization test</a:t>
            </a:r>
          </a:p>
          <a:p>
            <a:pPr lvl="1"/>
            <a:r>
              <a:rPr lang="is-IS" sz="1400" dirty="0" smtClean="0"/>
              <a:t>Delayed feedback test</a:t>
            </a:r>
          </a:p>
          <a:p>
            <a:endParaRPr lang="is-IS" sz="1800" dirty="0" smtClean="0"/>
          </a:p>
          <a:p>
            <a:pPr lvl="1"/>
            <a:endParaRPr lang="is-IS" sz="1800" dirty="0" smtClean="0"/>
          </a:p>
          <a:p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30948" y="4046368"/>
            <a:ext cx="5217324" cy="2391960"/>
            <a:chOff x="2209347" y="1296135"/>
            <a:chExt cx="5240856" cy="2910122"/>
          </a:xfrm>
        </p:grpSpPr>
        <p:sp>
          <p:nvSpPr>
            <p:cNvPr id="6" name="Oval 5"/>
            <p:cNvSpPr/>
            <p:nvPr/>
          </p:nvSpPr>
          <p:spPr>
            <a:xfrm>
              <a:off x="2209347" y="1374425"/>
              <a:ext cx="574083" cy="5654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 smtClean="0"/>
                <a:t>S1</a:t>
              </a:r>
              <a:endParaRPr lang="en-US" sz="1500" b="1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209347" y="2183592"/>
              <a:ext cx="574083" cy="5654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/>
                <a:t>S</a:t>
              </a:r>
              <a:r>
                <a:rPr lang="en-US" sz="1500" b="1" dirty="0" smtClean="0"/>
                <a:t>2</a:t>
              </a:r>
              <a:endParaRPr lang="en-US" sz="1500" b="1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209347" y="3640828"/>
              <a:ext cx="574083" cy="5654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 err="1"/>
                <a:t>S</a:t>
              </a:r>
              <a:r>
                <a:rPr lang="en-US" sz="1500" b="1" dirty="0" err="1" smtClean="0"/>
                <a:t>n</a:t>
              </a:r>
              <a:endParaRPr lang="en-US" sz="1500" b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513786" y="2914132"/>
              <a:ext cx="8698" cy="61762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6876120" y="1296135"/>
              <a:ext cx="574083" cy="5654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D1</a:t>
              </a:r>
              <a:endParaRPr lang="en-US" sz="1000" b="1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876120" y="2105302"/>
              <a:ext cx="574083" cy="5654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 smtClean="0"/>
                <a:t>D2</a:t>
              </a:r>
              <a:endParaRPr lang="en-US" sz="1500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876120" y="3562538"/>
              <a:ext cx="574083" cy="5654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 err="1" smtClean="0"/>
                <a:t>Dn</a:t>
              </a:r>
              <a:endParaRPr lang="en-US" sz="1500" b="1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7180559" y="2835842"/>
              <a:ext cx="8698" cy="61762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614288" y="2348703"/>
              <a:ext cx="574083" cy="5654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 smtClean="0"/>
                <a:t>R1</a:t>
              </a:r>
              <a:endParaRPr lang="en-US" sz="1500" b="1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480237" y="2366102"/>
              <a:ext cx="574083" cy="5654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/>
                <a:t>R2</a:t>
              </a:r>
              <a:endParaRPr lang="en-US" sz="1400" b="1" dirty="0"/>
            </a:p>
          </p:txBody>
        </p:sp>
        <p:cxnSp>
          <p:nvCxnSpPr>
            <p:cNvPr id="16" name="Straight Connector 15"/>
            <p:cNvCxnSpPr>
              <a:stCxn id="7" idx="6"/>
              <a:endCxn id="19" idx="2"/>
            </p:cNvCxnSpPr>
            <p:nvPr/>
          </p:nvCxnSpPr>
          <p:spPr>
            <a:xfrm>
              <a:off x="2783430" y="1657140"/>
              <a:ext cx="830858" cy="97427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6"/>
              <a:endCxn id="19" idx="2"/>
            </p:cNvCxnSpPr>
            <p:nvPr/>
          </p:nvCxnSpPr>
          <p:spPr>
            <a:xfrm>
              <a:off x="2783430" y="2466307"/>
              <a:ext cx="830858" cy="16511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2" idx="6"/>
              <a:endCxn id="19" idx="2"/>
            </p:cNvCxnSpPr>
            <p:nvPr/>
          </p:nvCxnSpPr>
          <p:spPr>
            <a:xfrm flipV="1">
              <a:off x="2783430" y="2631418"/>
              <a:ext cx="830858" cy="129212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9" idx="6"/>
              <a:endCxn id="20" idx="2"/>
            </p:cNvCxnSpPr>
            <p:nvPr/>
          </p:nvCxnSpPr>
          <p:spPr>
            <a:xfrm>
              <a:off x="4188371" y="2631418"/>
              <a:ext cx="1291866" cy="1739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2"/>
              <a:endCxn id="20" idx="6"/>
            </p:cNvCxnSpPr>
            <p:nvPr/>
          </p:nvCxnSpPr>
          <p:spPr>
            <a:xfrm flipH="1">
              <a:off x="6054320" y="1578850"/>
              <a:ext cx="821800" cy="10699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6" idx="2"/>
              <a:endCxn id="20" idx="6"/>
            </p:cNvCxnSpPr>
            <p:nvPr/>
          </p:nvCxnSpPr>
          <p:spPr>
            <a:xfrm flipH="1">
              <a:off x="6054320" y="2388017"/>
              <a:ext cx="821800" cy="26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7" idx="2"/>
              <a:endCxn id="20" idx="6"/>
            </p:cNvCxnSpPr>
            <p:nvPr/>
          </p:nvCxnSpPr>
          <p:spPr>
            <a:xfrm flipH="1" flipV="1">
              <a:off x="6054320" y="2648817"/>
              <a:ext cx="821800" cy="119643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4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Prioritization Test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Controllable fairness with </a:t>
            </a:r>
            <a:r>
              <a:rPr lang="en-US" dirty="0" smtClean="0"/>
              <a:t>prioritization is one of the key requirements of </a:t>
            </a:r>
            <a:r>
              <a:rPr lang="en-US" dirty="0" err="1" smtClean="0"/>
              <a:t>WebRTC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703" y="2676430"/>
            <a:ext cx="5016065" cy="2156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" y="4463860"/>
            <a:ext cx="3975590" cy="23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6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Prioritization Test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The FSE can assign rates based on the priorities assigned from the uses</a:t>
            </a:r>
            <a:endParaRPr lang="en-US" i="1" dirty="0"/>
          </a:p>
          <a:p>
            <a:r>
              <a:rPr lang="en-US" i="1" dirty="0" smtClean="0"/>
              <a:t>One way base delay, 50ms </a:t>
            </a:r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1" y="3526240"/>
            <a:ext cx="3579447" cy="2830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74" y="3688250"/>
            <a:ext cx="3605440" cy="28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Round-trip time fairness, NADA flows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One-way delays of s1, s2, s3, s4 and s5 are 10ms, 25ms, 50ms, 100ms, and 150ms respectively, and bottleneck capacity, 4Mbps</a:t>
            </a:r>
          </a:p>
          <a:p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2" y="3128985"/>
            <a:ext cx="4281268" cy="3210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33" y="3160198"/>
            <a:ext cx="4198035" cy="31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Round-trip time </a:t>
            </a:r>
            <a:r>
              <a:rPr lang="en-US" b="1" dirty="0" smtClean="0">
                <a:solidFill>
                  <a:schemeClr val="accent6"/>
                </a:solidFill>
              </a:rPr>
              <a:t>fairness – GCC flows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One-way delays of s1, s2, s3, s4 and s5 are 10ms, 25ms, 50ms, 100ms, and 150ms respectively, and bottleneck capacity, 4Mbps</a:t>
            </a:r>
          </a:p>
          <a:p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23572"/>
            <a:ext cx="3898522" cy="2997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14" y="3716460"/>
            <a:ext cx="3907771" cy="30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5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Media Pause and Resume (NADA)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One way delay 50ms and Path capacity 3.5 Mbps</a:t>
            </a:r>
            <a:endParaRPr lang="en-US" i="1" dirty="0"/>
          </a:p>
          <a:p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1535"/>
            <a:ext cx="4141015" cy="3105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16" y="2761488"/>
            <a:ext cx="4047744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Media Pause and Resume </a:t>
            </a:r>
            <a:r>
              <a:rPr lang="en-US" b="1" dirty="0" smtClean="0">
                <a:solidFill>
                  <a:schemeClr val="accent6"/>
                </a:solidFill>
              </a:rPr>
              <a:t>(GCC)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One way delay 50ms and Path capacity 3.5 Mbps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6187"/>
            <a:ext cx="3964086" cy="3109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714" y="3016187"/>
            <a:ext cx="3964086" cy="31099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31720" y="3568735"/>
            <a:ext cx="147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Slow Convergence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63040" y="6263640"/>
            <a:ext cx="167335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Without FSE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3704" y="6245987"/>
            <a:ext cx="167335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 FSE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9641" y="2464293"/>
            <a:ext cx="332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Faster Convergence, Fairness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733288" y="2786000"/>
            <a:ext cx="280416" cy="911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39035" y="5099989"/>
            <a:ext cx="3732957" cy="2743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04757" y="4803386"/>
            <a:ext cx="285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Delay Spike improved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Outline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Example Architecture</a:t>
            </a:r>
          </a:p>
          <a:p>
            <a:r>
              <a:rPr lang="en-US" dirty="0" smtClean="0"/>
              <a:t>Flow State Exchange (FSE)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8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Delayed feedback test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is-IS" dirty="0" smtClean="0"/>
              <a:t>elay between stream 1 and the FSE is delayed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" y="2936240"/>
            <a:ext cx="2922946" cy="2275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80" y="2936240"/>
            <a:ext cx="3012439" cy="2345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19" y="2936240"/>
            <a:ext cx="3012438" cy="2345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0191" y="3929688"/>
            <a:ext cx="199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Fixed delay, 50ms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80433" y="4114354"/>
            <a:ext cx="199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Fixed delay, 100ms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7915" y="3793639"/>
            <a:ext cx="316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Uniformly distributed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random delay, between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1 and 100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30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Q&amp;A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Context/Background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WebRTC</a:t>
            </a:r>
            <a:r>
              <a:rPr lang="en-US" dirty="0" smtClean="0"/>
              <a:t>/</a:t>
            </a:r>
            <a:r>
              <a:rPr lang="en-US" dirty="0" err="1" smtClean="0"/>
              <a:t>RTCWeb</a:t>
            </a:r>
            <a:r>
              <a:rPr lang="en-US" dirty="0" smtClean="0"/>
              <a:t> enables real-time communication between web-browsers.</a:t>
            </a:r>
            <a:br>
              <a:rPr lang="en-US" dirty="0" smtClean="0"/>
            </a:br>
            <a:r>
              <a:rPr lang="en-US" dirty="0" smtClean="0"/>
              <a:t>	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" b="1729"/>
          <a:stretch/>
        </p:blipFill>
        <p:spPr>
          <a:xfrm>
            <a:off x="1835152" y="2907792"/>
            <a:ext cx="5092374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Context/Background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Congestion control for real-time media is delay sensitive</a:t>
            </a:r>
          </a:p>
          <a:p>
            <a:pPr lvl="1"/>
            <a:r>
              <a:rPr lang="en-US" dirty="0" smtClean="0"/>
              <a:t>However, Except TFRC, there are no standardized protocols until now</a:t>
            </a:r>
          </a:p>
          <a:p>
            <a:r>
              <a:rPr lang="en-US" dirty="0" smtClean="0"/>
              <a:t>IETF RMCAT WG is formed to develop standards for RTP based Media</a:t>
            </a:r>
          </a:p>
          <a:p>
            <a:r>
              <a:rPr lang="en-US" dirty="0" smtClean="0"/>
              <a:t>Three mechanisms are WG items</a:t>
            </a:r>
          </a:p>
          <a:p>
            <a:pPr lvl="1"/>
            <a:r>
              <a:rPr lang="en-US" dirty="0" smtClean="0"/>
              <a:t>Cisco’s Network Assisted (NADA)</a:t>
            </a:r>
          </a:p>
          <a:p>
            <a:pPr lvl="1"/>
            <a:r>
              <a:rPr lang="en-US" dirty="0" smtClean="0"/>
              <a:t>Google’s Google Congestion Control</a:t>
            </a:r>
          </a:p>
          <a:p>
            <a:pPr lvl="1"/>
            <a:r>
              <a:rPr lang="en-US" dirty="0" smtClean="0"/>
              <a:t>Ericsson’s </a:t>
            </a:r>
            <a:r>
              <a:rPr lang="en-US" dirty="0" err="1" smtClean="0"/>
              <a:t>ScreAm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457201" y="1796556"/>
            <a:ext cx="1098082" cy="4999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50800" tIns="50800" rIns="50800" bIns="50800" anchor="ctr"/>
          <a:lstStyle/>
          <a:p>
            <a:pPr marL="228600">
              <a:defRPr/>
            </a:pPr>
            <a:r>
              <a:rPr lang="en-US" spc="-100" dirty="0">
                <a:solidFill>
                  <a:srgbClr val="000000"/>
                </a:solidFill>
                <a:latin typeface="Helvetica Light" charset="0"/>
                <a:ea typeface="ＭＳ Ｐゴシック" charset="0"/>
                <a:cs typeface="Helvetica Light" charset="0"/>
              </a:rPr>
              <a:t>Flow 1</a:t>
            </a:r>
          </a:p>
        </p:txBody>
      </p:sp>
      <p:sp>
        <p:nvSpPr>
          <p:cNvPr id="6" name="Can 5"/>
          <p:cNvSpPr/>
          <p:nvPr/>
        </p:nvSpPr>
        <p:spPr bwMode="auto">
          <a:xfrm rot="5400000">
            <a:off x="3658629" y="2387020"/>
            <a:ext cx="1366839" cy="2490967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marL="228600">
              <a:defRPr/>
            </a:pPr>
            <a:endParaRPr lang="en-US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157453" y="3053596"/>
            <a:ext cx="229632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8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8" name="Straight Connector 7"/>
          <p:cNvCxnSpPr/>
          <p:nvPr/>
        </p:nvCxnSpPr>
        <p:spPr bwMode="auto">
          <a:xfrm>
            <a:off x="3096565" y="3306708"/>
            <a:ext cx="2490967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8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9" name="Straight Connector 8"/>
          <p:cNvCxnSpPr>
            <a:stCxn id="11" idx="3"/>
            <a:endCxn id="11" idx="1"/>
          </p:cNvCxnSpPr>
          <p:nvPr/>
        </p:nvCxnSpPr>
        <p:spPr bwMode="auto">
          <a:xfrm>
            <a:off x="3096565" y="3632504"/>
            <a:ext cx="2490967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8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0" name="Straight Connector 9"/>
          <p:cNvCxnSpPr/>
          <p:nvPr/>
        </p:nvCxnSpPr>
        <p:spPr bwMode="auto">
          <a:xfrm>
            <a:off x="3157453" y="4179721"/>
            <a:ext cx="2296329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8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5453782" y="2695875"/>
            <a:ext cx="576263" cy="36036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882B"/>
            </a:solidFill>
            <a:prstDash val="solid"/>
            <a:miter lim="0"/>
            <a:headEnd type="none" w="med" len="med"/>
            <a:tailEnd type="arrow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5587532" y="3162246"/>
            <a:ext cx="863600" cy="14446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8000"/>
            </a:solidFill>
            <a:prstDash val="solid"/>
            <a:miter lim="0"/>
            <a:headEnd type="none" w="med" len="med"/>
            <a:tailEnd type="arrow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5588720" y="3597579"/>
            <a:ext cx="882650" cy="3492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8000"/>
            </a:solidFill>
            <a:prstDash val="solid"/>
            <a:miter lim="0"/>
            <a:headEnd type="none" w="med" len="med"/>
            <a:tailEnd type="arrow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5453782" y="4179721"/>
            <a:ext cx="792163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8000"/>
            </a:solidFill>
            <a:prstDash val="solid"/>
            <a:miter lim="0"/>
            <a:headEnd type="none" w="med" len="med"/>
            <a:tailEnd type="arrow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1583678" y="4179721"/>
            <a:ext cx="1573775" cy="158432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882B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Straight Connector 15"/>
          <p:cNvCxnSpPr>
            <a:endCxn id="11" idx="3"/>
          </p:cNvCxnSpPr>
          <p:nvPr/>
        </p:nvCxnSpPr>
        <p:spPr bwMode="auto">
          <a:xfrm flipV="1">
            <a:off x="1555283" y="3632504"/>
            <a:ext cx="1541282" cy="78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882B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7" name="Straight Connector 16"/>
          <p:cNvCxnSpPr/>
          <p:nvPr/>
        </p:nvCxnSpPr>
        <p:spPr bwMode="auto">
          <a:xfrm>
            <a:off x="1400413" y="2803619"/>
            <a:ext cx="1696152" cy="50423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882B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8" name="Straight Connector 17"/>
          <p:cNvCxnSpPr>
            <a:stCxn id="7" idx="3"/>
          </p:cNvCxnSpPr>
          <p:nvPr/>
        </p:nvCxnSpPr>
        <p:spPr bwMode="auto">
          <a:xfrm>
            <a:off x="1555283" y="2046534"/>
            <a:ext cx="1602170" cy="1007062"/>
          </a:xfrm>
          <a:prstGeom prst="line">
            <a:avLst/>
          </a:prstGeom>
          <a:ln>
            <a:solidFill>
              <a:srgbClr val="008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>
            <a:off x="929010" y="3921898"/>
            <a:ext cx="0" cy="1223963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457201" y="2553641"/>
            <a:ext cx="1098082" cy="4999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50800" tIns="50800" rIns="50800" bIns="50800" anchor="ctr"/>
          <a:lstStyle/>
          <a:p>
            <a:pPr marL="228600">
              <a:defRPr/>
            </a:pPr>
            <a:r>
              <a:rPr lang="en-US" spc="-100" dirty="0">
                <a:solidFill>
                  <a:srgbClr val="000000"/>
                </a:solidFill>
                <a:latin typeface="Helvetica Light" charset="0"/>
                <a:ea typeface="ＭＳ Ｐゴシック" charset="0"/>
                <a:cs typeface="Helvetica Light" charset="0"/>
              </a:rPr>
              <a:t>Flow </a:t>
            </a:r>
            <a:r>
              <a:rPr lang="en-US" spc="-100" dirty="0" smtClean="0">
                <a:solidFill>
                  <a:srgbClr val="000000"/>
                </a:solidFill>
                <a:latin typeface="Helvetica Light" charset="0"/>
                <a:ea typeface="ＭＳ Ｐゴシック" charset="0"/>
                <a:cs typeface="Helvetica Light" charset="0"/>
              </a:rPr>
              <a:t>2</a:t>
            </a:r>
            <a:endParaRPr lang="en-US" spc="-100" dirty="0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57201" y="3383315"/>
            <a:ext cx="1098082" cy="4999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50800" tIns="50800" rIns="50800" bIns="50800" anchor="ctr"/>
          <a:lstStyle/>
          <a:p>
            <a:pPr marL="228600">
              <a:defRPr/>
            </a:pPr>
            <a:r>
              <a:rPr lang="en-US" spc="-100" dirty="0">
                <a:solidFill>
                  <a:srgbClr val="000000"/>
                </a:solidFill>
                <a:latin typeface="Helvetica Light" charset="0"/>
                <a:ea typeface="ＭＳ Ｐゴシック" charset="0"/>
                <a:cs typeface="Helvetica Light" charset="0"/>
              </a:rPr>
              <a:t>Flow </a:t>
            </a:r>
            <a:r>
              <a:rPr lang="en-US" spc="-100" dirty="0" smtClean="0">
                <a:solidFill>
                  <a:srgbClr val="000000"/>
                </a:solidFill>
                <a:latin typeface="Helvetica Light" charset="0"/>
                <a:ea typeface="ＭＳ Ｐゴシック" charset="0"/>
                <a:cs typeface="Helvetica Light" charset="0"/>
              </a:rPr>
              <a:t>3</a:t>
            </a:r>
            <a:endParaRPr lang="en-US" spc="-100" dirty="0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57201" y="5264091"/>
            <a:ext cx="1098082" cy="4999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50800" tIns="50800" rIns="50800" bIns="50800" anchor="ctr"/>
          <a:lstStyle/>
          <a:p>
            <a:pPr marL="228600">
              <a:defRPr/>
            </a:pPr>
            <a:r>
              <a:rPr lang="en-US" spc="-100" dirty="0">
                <a:solidFill>
                  <a:srgbClr val="000000"/>
                </a:solidFill>
                <a:latin typeface="Helvetica Light" charset="0"/>
                <a:ea typeface="ＭＳ Ｐゴシック" charset="0"/>
                <a:cs typeface="Helvetica Light" charset="0"/>
              </a:rPr>
              <a:t>Flow </a:t>
            </a:r>
            <a:r>
              <a:rPr lang="en-US" spc="-100" dirty="0" smtClean="0">
                <a:solidFill>
                  <a:srgbClr val="000000"/>
                </a:solidFill>
                <a:latin typeface="Helvetica Light" charset="0"/>
                <a:ea typeface="ＭＳ Ｐゴシック" charset="0"/>
                <a:cs typeface="Helvetica Light" charset="0"/>
              </a:rPr>
              <a:t>n</a:t>
            </a:r>
            <a:endParaRPr lang="en-US" spc="-100" dirty="0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1653263" y="1796556"/>
            <a:ext cx="565384" cy="369472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CC</a:t>
            </a:r>
            <a:endParaRPr lang="en-US" dirty="0"/>
          </a:p>
        </p:txBody>
      </p:sp>
      <p:sp>
        <p:nvSpPr>
          <p:cNvPr id="24" name="Connector 23"/>
          <p:cNvSpPr/>
          <p:nvPr/>
        </p:nvSpPr>
        <p:spPr>
          <a:xfrm>
            <a:off x="1653263" y="2527419"/>
            <a:ext cx="565384" cy="369472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CC</a:t>
            </a:r>
            <a:endParaRPr lang="en-US" dirty="0"/>
          </a:p>
        </p:txBody>
      </p:sp>
      <p:sp>
        <p:nvSpPr>
          <p:cNvPr id="25" name="Connector 24"/>
          <p:cNvSpPr/>
          <p:nvPr/>
        </p:nvSpPr>
        <p:spPr>
          <a:xfrm>
            <a:off x="1653263" y="3218913"/>
            <a:ext cx="565384" cy="369472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CC</a:t>
            </a:r>
            <a:endParaRPr lang="en-US" dirty="0"/>
          </a:p>
        </p:txBody>
      </p:sp>
      <p:sp>
        <p:nvSpPr>
          <p:cNvPr id="26" name="Connector 25"/>
          <p:cNvSpPr/>
          <p:nvPr/>
        </p:nvSpPr>
        <p:spPr>
          <a:xfrm rot="18948387">
            <a:off x="1583677" y="4977400"/>
            <a:ext cx="565384" cy="369472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CC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10031" y="1427224"/>
            <a:ext cx="20902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 smtClean="0"/>
              <a:t>Each Flow has its own Congestion </a:t>
            </a:r>
            <a:r>
              <a:rPr lang="en-US" sz="1050" b="1" dirty="0"/>
              <a:t>C</a:t>
            </a:r>
            <a:r>
              <a:rPr lang="en-US" sz="1050" b="1" dirty="0" smtClean="0"/>
              <a:t>ontrol module</a:t>
            </a:r>
            <a:endParaRPr lang="en-US" sz="1050" b="1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218647" y="1681140"/>
            <a:ext cx="321232" cy="206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AutoShape 25"/>
          <p:cNvSpPr>
            <a:spLocks/>
          </p:cNvSpPr>
          <p:nvPr/>
        </p:nvSpPr>
        <p:spPr bwMode="auto">
          <a:xfrm>
            <a:off x="3392991" y="2553641"/>
            <a:ext cx="1738802" cy="236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ln/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>
              <a:defRPr/>
            </a:pPr>
            <a:r>
              <a:rPr lang="en-US" dirty="0" smtClean="0">
                <a:cs typeface="Helvetica Light" charset="0"/>
              </a:rPr>
              <a:t>Competition leads to:</a:t>
            </a:r>
            <a:endParaRPr lang="en-US" sz="1400" dirty="0">
              <a:cs typeface="Helvetica Light" charset="0"/>
            </a:endParaRPr>
          </a:p>
        </p:txBody>
      </p:sp>
      <p:sp>
        <p:nvSpPr>
          <p:cNvPr id="30" name="Rectangular Callout 29"/>
          <p:cNvSpPr/>
          <p:nvPr/>
        </p:nvSpPr>
        <p:spPr>
          <a:xfrm rot="318688">
            <a:off x="5350862" y="4617409"/>
            <a:ext cx="3105264" cy="1748481"/>
          </a:xfrm>
          <a:prstGeom prst="wedgeRectCallout">
            <a:avLst>
              <a:gd name="adj1" fmla="val -66920"/>
              <a:gd name="adj2" fmla="val -5101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More queue growth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 packet drops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 delay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Fairness problems in case of heterogeneous RTTs</a:t>
            </a:r>
            <a:endParaRPr lang="en-US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</a:rPr>
              <a:t>Problem Statement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81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Problem Statement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can be solved with a single congestion </a:t>
            </a:r>
            <a:r>
              <a:rPr lang="en-US" dirty="0" smtClean="0"/>
              <a:t>controller, but it’s too complicated</a:t>
            </a:r>
            <a:endParaRPr lang="en-US" dirty="0"/>
          </a:p>
          <a:p>
            <a:pPr lvl="1"/>
            <a:r>
              <a:rPr lang="en-US" dirty="0"/>
              <a:t>Congestion </a:t>
            </a:r>
            <a:r>
              <a:rPr lang="en-US" dirty="0" smtClean="0"/>
              <a:t>Manager	</a:t>
            </a:r>
          </a:p>
          <a:p>
            <a:r>
              <a:rPr lang="en-US" dirty="0" smtClean="0"/>
              <a:t>Ensemble-TCP</a:t>
            </a:r>
            <a:r>
              <a:rPr lang="en-US" dirty="0"/>
              <a:t>,  EFCM</a:t>
            </a:r>
          </a:p>
          <a:p>
            <a:pPr lvl="2"/>
            <a:r>
              <a:rPr lang="en-US" dirty="0"/>
              <a:t>Only for TCP, and requires Extensive changes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2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Example Architecture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7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47837" y="2440245"/>
            <a:ext cx="5423523" cy="1770228"/>
            <a:chOff x="669766" y="2257365"/>
            <a:chExt cx="5423523" cy="1770228"/>
          </a:xfrm>
        </p:grpSpPr>
        <p:sp>
          <p:nvSpPr>
            <p:cNvPr id="25" name="Cloud 24"/>
            <p:cNvSpPr/>
            <p:nvPr/>
          </p:nvSpPr>
          <p:spPr>
            <a:xfrm>
              <a:off x="2496388" y="2522682"/>
              <a:ext cx="2113666" cy="982977"/>
            </a:xfrm>
            <a:prstGeom prst="clou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Internet</a:t>
              </a:r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1243849" y="2266064"/>
              <a:ext cx="547987" cy="5306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S1</a:t>
              </a:r>
              <a:endParaRPr lang="en-US" sz="16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243849" y="3496960"/>
              <a:ext cx="547987" cy="5306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S2</a:t>
              </a:r>
              <a:endParaRPr lang="en-US" sz="16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545302" y="2257365"/>
              <a:ext cx="547987" cy="5306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D1</a:t>
              </a:r>
              <a:endParaRPr lang="en-US" sz="14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5545302" y="3496960"/>
              <a:ext cx="547987" cy="5306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D2</a:t>
              </a:r>
              <a:endParaRPr lang="en-US" sz="1400" dirty="0"/>
            </a:p>
          </p:txBody>
        </p:sp>
        <p:cxnSp>
          <p:nvCxnSpPr>
            <p:cNvPr id="30" name="Straight Connector 29"/>
            <p:cNvCxnSpPr>
              <a:stCxn id="27" idx="6"/>
              <a:endCxn id="26" idx="2"/>
            </p:cNvCxnSpPr>
            <p:nvPr/>
          </p:nvCxnSpPr>
          <p:spPr>
            <a:xfrm>
              <a:off x="1791836" y="2531381"/>
              <a:ext cx="711108" cy="482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8" idx="6"/>
              <a:endCxn id="26" idx="2"/>
            </p:cNvCxnSpPr>
            <p:nvPr/>
          </p:nvCxnSpPr>
          <p:spPr>
            <a:xfrm flipV="1">
              <a:off x="1791836" y="3014171"/>
              <a:ext cx="711108" cy="7481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2"/>
              <a:endCxn id="26" idx="0"/>
            </p:cNvCxnSpPr>
            <p:nvPr/>
          </p:nvCxnSpPr>
          <p:spPr>
            <a:xfrm flipH="1">
              <a:off x="4608293" y="2522682"/>
              <a:ext cx="937009" cy="49148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0" idx="2"/>
              <a:endCxn id="26" idx="0"/>
            </p:cNvCxnSpPr>
            <p:nvPr/>
          </p:nvCxnSpPr>
          <p:spPr>
            <a:xfrm flipH="1" flipV="1">
              <a:off x="4608293" y="3014171"/>
              <a:ext cx="937009" cy="7481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669766" y="3014171"/>
              <a:ext cx="574083" cy="239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FSE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endCxn id="27" idx="3"/>
            </p:cNvCxnSpPr>
            <p:nvPr/>
          </p:nvCxnSpPr>
          <p:spPr>
            <a:xfrm flipV="1">
              <a:off x="956808" y="2718988"/>
              <a:ext cx="367292" cy="295183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28" idx="1"/>
            </p:cNvCxnSpPr>
            <p:nvPr/>
          </p:nvCxnSpPr>
          <p:spPr>
            <a:xfrm>
              <a:off x="956808" y="3253391"/>
              <a:ext cx="367292" cy="321278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500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Example Architecture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07217" y="1904615"/>
            <a:ext cx="6667370" cy="2952245"/>
            <a:chOff x="565385" y="1913759"/>
            <a:chExt cx="6667370" cy="2952245"/>
          </a:xfrm>
        </p:grpSpPr>
        <p:sp>
          <p:nvSpPr>
            <p:cNvPr id="8" name="Rectangle 7"/>
            <p:cNvSpPr/>
            <p:nvPr/>
          </p:nvSpPr>
          <p:spPr>
            <a:xfrm>
              <a:off x="5319140" y="1913759"/>
              <a:ext cx="1069881" cy="2548781"/>
            </a:xfrm>
            <a:prstGeom prst="rect">
              <a:avLst/>
            </a:prstGeom>
            <a:solidFill>
              <a:schemeClr val="lt1"/>
            </a:solidFill>
            <a:ln w="63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5385" y="1913759"/>
              <a:ext cx="1513490" cy="2548781"/>
            </a:xfrm>
            <a:prstGeom prst="rect">
              <a:avLst/>
            </a:prstGeom>
            <a:solidFill>
              <a:schemeClr val="lt1"/>
            </a:solidFill>
            <a:ln w="63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/>
            <p:cNvSpPr/>
            <p:nvPr/>
          </p:nvSpPr>
          <p:spPr>
            <a:xfrm>
              <a:off x="2496388" y="2522682"/>
              <a:ext cx="2113666" cy="982977"/>
            </a:xfrm>
            <a:prstGeom prst="clou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Internet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243849" y="2266064"/>
              <a:ext cx="547987" cy="5306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S1</a:t>
              </a:r>
              <a:endParaRPr lang="en-US" sz="16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243849" y="3496960"/>
              <a:ext cx="547987" cy="5306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S2</a:t>
              </a:r>
              <a:endParaRPr lang="en-US" sz="16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5545302" y="2257365"/>
              <a:ext cx="547987" cy="5306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D1</a:t>
              </a:r>
              <a:endParaRPr lang="en-US" sz="1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545302" y="3496960"/>
              <a:ext cx="547987" cy="5306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D2</a:t>
              </a:r>
              <a:endParaRPr lang="en-US" sz="1400" dirty="0"/>
            </a:p>
          </p:txBody>
        </p:sp>
        <p:cxnSp>
          <p:nvCxnSpPr>
            <p:cNvPr id="15" name="Straight Connector 14"/>
            <p:cNvCxnSpPr>
              <a:stCxn id="10" idx="6"/>
              <a:endCxn id="9" idx="2"/>
            </p:cNvCxnSpPr>
            <p:nvPr/>
          </p:nvCxnSpPr>
          <p:spPr>
            <a:xfrm>
              <a:off x="1791836" y="2531381"/>
              <a:ext cx="711108" cy="482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1" idx="6"/>
              <a:endCxn id="9" idx="2"/>
            </p:cNvCxnSpPr>
            <p:nvPr/>
          </p:nvCxnSpPr>
          <p:spPr>
            <a:xfrm flipV="1">
              <a:off x="1791836" y="3014171"/>
              <a:ext cx="711108" cy="7481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9" idx="0"/>
            </p:cNvCxnSpPr>
            <p:nvPr/>
          </p:nvCxnSpPr>
          <p:spPr>
            <a:xfrm flipH="1">
              <a:off x="4608293" y="2522682"/>
              <a:ext cx="937009" cy="49148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2"/>
              <a:endCxn id="9" idx="0"/>
            </p:cNvCxnSpPr>
            <p:nvPr/>
          </p:nvCxnSpPr>
          <p:spPr>
            <a:xfrm flipH="1" flipV="1">
              <a:off x="4608293" y="3014171"/>
              <a:ext cx="937009" cy="7481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08993" y="4558227"/>
              <a:ext cx="2035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Sender host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97372" y="4558227"/>
              <a:ext cx="2035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Destination host</a:t>
              </a:r>
              <a:endParaRPr lang="en-US" sz="1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69766" y="3014171"/>
              <a:ext cx="574083" cy="239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FSE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endCxn id="10" idx="3"/>
            </p:cNvCxnSpPr>
            <p:nvPr/>
          </p:nvCxnSpPr>
          <p:spPr>
            <a:xfrm flipV="1">
              <a:off x="956808" y="2718988"/>
              <a:ext cx="367292" cy="295183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11" idx="1"/>
            </p:cNvCxnSpPr>
            <p:nvPr/>
          </p:nvCxnSpPr>
          <p:spPr>
            <a:xfrm>
              <a:off x="956808" y="3253391"/>
              <a:ext cx="367292" cy="321278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6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Versions?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CD35-B25E-284C-9B1D-A7FE45553C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9" y="1154574"/>
            <a:ext cx="4294431" cy="2686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05" y="3491738"/>
            <a:ext cx="4579482" cy="28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459</Words>
  <Application>Microsoft Macintosh PowerPoint</Application>
  <PresentationFormat>On-screen Show (4:3)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Helvetica Light</vt:lpstr>
      <vt:lpstr>ＭＳ Ｐゴシック</vt:lpstr>
      <vt:lpstr>Arial</vt:lpstr>
      <vt:lpstr>Office Theme</vt:lpstr>
      <vt:lpstr>Managing Real-Time Media Flows through a Flow State Exchange</vt:lpstr>
      <vt:lpstr>Outline</vt:lpstr>
      <vt:lpstr>Context/Background</vt:lpstr>
      <vt:lpstr>Context/Background</vt:lpstr>
      <vt:lpstr>PowerPoint Presentation</vt:lpstr>
      <vt:lpstr>Problem Statement</vt:lpstr>
      <vt:lpstr>Example Architecture</vt:lpstr>
      <vt:lpstr>Example Architecture</vt:lpstr>
      <vt:lpstr>Versions?</vt:lpstr>
      <vt:lpstr>Why Passive version doesn’t always work?</vt:lpstr>
      <vt:lpstr>Adaptation of the algorithm</vt:lpstr>
      <vt:lpstr>Adaptation of the algorithm</vt:lpstr>
      <vt:lpstr>Simulation Testbed</vt:lpstr>
      <vt:lpstr>Prioritization Test</vt:lpstr>
      <vt:lpstr>Prioritization Test</vt:lpstr>
      <vt:lpstr>Round-trip time fairness, NADA flows</vt:lpstr>
      <vt:lpstr>Round-trip time fairness – GCC flows</vt:lpstr>
      <vt:lpstr>Media Pause and Resume (NADA)</vt:lpstr>
      <vt:lpstr>Media Pause and Resume (GCC)</vt:lpstr>
      <vt:lpstr>Delayed feedback test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Welzl</dc:creator>
  <cp:lastModifiedBy>Safiqul Islam</cp:lastModifiedBy>
  <cp:revision>211</cp:revision>
  <dcterms:created xsi:type="dcterms:W3CDTF">2013-10-31T08:32:00Z</dcterms:created>
  <dcterms:modified xsi:type="dcterms:W3CDTF">2016-04-19T14:29:33Z</dcterms:modified>
</cp:coreProperties>
</file>